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2"/>
  </p:notesMasterIdLst>
  <p:sldIdLst>
    <p:sldId id="258" r:id="rId2"/>
    <p:sldId id="276" r:id="rId3"/>
    <p:sldId id="268" r:id="rId4"/>
    <p:sldId id="263" r:id="rId5"/>
    <p:sldId id="274" r:id="rId6"/>
    <p:sldId id="279" r:id="rId7"/>
    <p:sldId id="278" r:id="rId8"/>
    <p:sldId id="277" r:id="rId9"/>
    <p:sldId id="269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046A3-61C7-4053-AFD8-5532A77DD5E3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B163C-AAA1-4ADE-8F15-6B335CA5BA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65BD8D-7BA9-4CBE-B1B4-FCD79130789D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14400" y="2001322"/>
            <a:ext cx="7467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533400" y="1521291"/>
            <a:ext cx="891540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5"/>
            <a:r>
              <a:rPr lang="en-US" sz="19900" dirty="0" err="1" smtClean="0">
                <a:solidFill>
                  <a:srgbClr val="CC0099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9900" dirty="0" smtClean="0">
                <a:solidFill>
                  <a:srgbClr val="CC0099"/>
                </a:solidFill>
                <a:latin typeface="SutonnyMJ" pitchFamily="2" charset="0"/>
                <a:cs typeface="SutonnyMJ" pitchFamily="2" charset="0"/>
              </a:rPr>
              <a:t>`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"/>
            <a:ext cx="4495800" cy="68018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7200" dirty="0" smtClean="0">
              <a:solidFill>
                <a:schemeClr val="accent1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Avãyj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ev‡Zb</a:t>
            </a:r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wnmveweÁvb</a:t>
            </a: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gv‡gbkvnx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/>
            <a:endParaRPr lang="en-US" sz="2800" dirty="0"/>
          </a:p>
        </p:txBody>
      </p:sp>
      <p:pic>
        <p:nvPicPr>
          <p:cNvPr id="1026" name="Picture 2" descr="D:\College Picture\Bathen s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90600"/>
            <a:ext cx="2667000" cy="2819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572000" y="0"/>
            <a:ext cx="4572000" cy="6771084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7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7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/>
            <a:endParaRPr lang="en-US" sz="48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48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weÁvb</a:t>
            </a:r>
            <a:r>
              <a:rPr lang="en-US" sz="48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1g </a:t>
            </a:r>
            <a:r>
              <a:rPr lang="en-US" sz="48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cÎ</a:t>
            </a:r>
            <a:r>
              <a:rPr lang="en-US" sz="48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</a:br>
            <a:endParaRPr lang="en-US" dirty="0" smtClean="0">
              <a:solidFill>
                <a:schemeClr val="tx2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5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9g </a:t>
            </a:r>
            <a:r>
              <a:rPr lang="en-US" sz="5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Aa¨vq</a:t>
            </a:r>
            <a:endParaRPr lang="en-US" sz="54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4400" b="1" dirty="0" smtClean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Avw_©K</a:t>
            </a:r>
            <a:r>
              <a:rPr lang="en-US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weeiYx</a:t>
            </a:r>
            <a:endParaRPr lang="en-US" sz="4400" b="1" dirty="0" smtClean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4400" b="1" dirty="0" smtClean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4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372600" cy="77251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endParaRPr lang="en-US" sz="8800" b="1" dirty="0" smtClean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8800" b="1" dirty="0" smtClean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115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Avw_©K</a:t>
            </a:r>
            <a:r>
              <a:rPr lang="en-US" sz="115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5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weeiYx</a:t>
            </a:r>
            <a:r>
              <a:rPr lang="en-US" sz="115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38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?</a:t>
            </a:r>
            <a:endParaRPr lang="en-US" sz="115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88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"/>
            <a:ext cx="9144000" cy="75405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5"/>
            <a:endParaRPr lang="en-US" sz="54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Avw_©K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weeiYx‡Z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iwÿZ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mg~n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:-</a:t>
            </a:r>
          </a:p>
          <a:p>
            <a:pPr lvl="5"/>
            <a:endParaRPr lang="en-US" sz="54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wek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Avq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weeiYx</a:t>
            </a:r>
            <a:endParaRPr lang="en-US" sz="6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Avw_©K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Ae¯’vi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weeiYx</a:t>
            </a:r>
            <a:endParaRPr lang="en-US" sz="6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54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54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" y="1143000"/>
          <a:ext cx="8458201" cy="5486403"/>
        </p:xfrm>
        <a:graphic>
          <a:graphicData uri="http://schemas.openxmlformats.org/drawingml/2006/table">
            <a:tbl>
              <a:tblPr/>
              <a:tblGrid>
                <a:gridCol w="1539427"/>
                <a:gridCol w="3113447"/>
                <a:gridCol w="691877"/>
                <a:gridCol w="1556725"/>
                <a:gridCol w="1556725"/>
              </a:tblGrid>
              <a:tr h="3804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 dirty="0">
                          <a:latin typeface="SutonnyMJ"/>
                          <a:ea typeface="Times New Roman"/>
                          <a:cs typeface="Times New Roman"/>
                        </a:rPr>
                        <a:t>µ</a:t>
                      </a:r>
                      <a:r>
                        <a:rPr lang="en-US" sz="2400" dirty="0" err="1">
                          <a:latin typeface="SutonnyMJ"/>
                          <a:ea typeface="Times New Roman"/>
                          <a:cs typeface="Times New Roman"/>
                        </a:rPr>
                        <a:t>wgK</a:t>
                      </a:r>
                      <a:r>
                        <a:rPr lang="en-US" sz="2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SutonnyMJ"/>
                          <a:ea typeface="Times New Roman"/>
                          <a:cs typeface="Times New Roman"/>
                        </a:rPr>
                        <a:t>bs</a:t>
                      </a:r>
                      <a:endParaRPr lang="en-US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wnmve wk‡ivbvg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m~Î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‡WweU UvKv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‡µwWU UvKv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g~jab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1,60,000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 dirty="0">
                          <a:latin typeface="SutonnyMJ"/>
                          <a:ea typeface="Times New Roman"/>
                          <a:cs typeface="Times New Roman"/>
                        </a:rPr>
                        <a:t>2</a:t>
                      </a:r>
                      <a:endParaRPr lang="en-US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‡mev Avq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52,000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3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cÖ‡`q ‡bvU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15,000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4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cywÄf~Z AcPq-‡UwjKg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9,000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5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cywÄf~Z AePq-AvmevecÎ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4,000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6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‡eZb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10,000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7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 dirty="0" err="1">
                          <a:latin typeface="SutonnyMJ"/>
                          <a:ea typeface="Times New Roman"/>
                          <a:cs typeface="Times New Roman"/>
                        </a:rPr>
                        <a:t>Dc‡hvM</a:t>
                      </a:r>
                      <a:r>
                        <a:rPr lang="en-US" sz="2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 smtClean="0">
                          <a:latin typeface="SutonnyMJ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2400" dirty="0" err="1" smtClean="0">
                          <a:latin typeface="SutonnyMJ" pitchFamily="2" charset="0"/>
                          <a:cs typeface="SutonnyMJ" pitchFamily="2" charset="0"/>
                        </a:rPr>
                        <a:t>¨</a:t>
                      </a:r>
                      <a:r>
                        <a:rPr lang="en-US" sz="2400" dirty="0" err="1" smtClean="0">
                          <a:latin typeface="SutonnyMJ"/>
                          <a:ea typeface="Times New Roman"/>
                          <a:cs typeface="Times New Roman"/>
                        </a:rPr>
                        <a:t>q</a:t>
                      </a:r>
                      <a:endParaRPr lang="en-US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5,000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8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AwMÖg exgv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10,000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9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AwMÖg fvov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12,000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10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bM` Znwej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13,000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11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‡UwjKg miÄvg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1,50,000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63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12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AvmevecÎ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40,000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= 2,40,000</a:t>
                      </a:r>
                      <a:endParaRPr lang="en-US" sz="4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0" algn="r"/>
                        </a:tabLst>
                      </a:pPr>
                      <a:r>
                        <a:rPr lang="en-US" sz="2400" dirty="0">
                          <a:latin typeface="SutonnyMJ"/>
                          <a:ea typeface="Times New Roman"/>
                          <a:cs typeface="Times New Roman"/>
                        </a:rPr>
                        <a:t>= 2,40,000</a:t>
                      </a:r>
                      <a:endParaRPr lang="en-US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152400"/>
            <a:ext cx="8458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42900" algn="l"/>
                <a:tab pos="6858000" algn="r"/>
              </a:tabLst>
            </a:pP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hvwidv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UwjKg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mvwf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©‡mm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2012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mv‡ji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31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wW‡m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¤^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i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Zvwi‡L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Zv‡`i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wnmv‡ei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eB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†_‡K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wb‡Pi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iIqvwgjwU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‰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Zix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Kiv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n‡q‡Q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t-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1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42900" algn="l"/>
                <a:tab pos="7010400" algn="r"/>
              </a:tabLst>
            </a:pPr>
            <a:r>
              <a:rPr lang="en-US" sz="3200" b="1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mgš^q</a:t>
            </a:r>
            <a:r>
              <a:rPr lang="en-US" sz="3200" b="1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mg~n</a:t>
            </a:r>
            <a:r>
              <a:rPr lang="en-US" sz="3200" b="1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t 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1| 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wKš‘y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GL‡bv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nqwb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15,000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 </a:t>
            </a:r>
          </a:p>
          <a:p>
            <a:pPr lvl="0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AwMÖg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fvov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cª`v‡bi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Aav©sk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PjwZ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eQ‡i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lvl="0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AwMÖg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exgvi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60%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exgv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e¨q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iƒ‡c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MY¨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 </a:t>
            </a:r>
          </a:p>
          <a:p>
            <a:pPr lvl="0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4| 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UwjKg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miÄvg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Avmevec‡Îi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µ‡g 7.5% I 5%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nv‡i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AePq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avh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010400" algn="r"/>
              </a:tabLst>
            </a:pPr>
            <a:r>
              <a:rPr lang="en-US" sz="3200" b="1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	</a:t>
            </a:r>
            <a:r>
              <a:rPr lang="en-US" sz="3200" b="1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KiYxqt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010400" algn="r"/>
              </a:tabLst>
            </a:pP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	K)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Dc‡ii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mgš^q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¸‡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jvi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Rb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mgš^q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`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vwLjv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Ki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|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010400" algn="r"/>
              </a:tabLst>
            </a:pP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	L) 2012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mv‡ji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31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wW‡m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¤^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i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ZvwiL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ch©šÍ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mgvß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eQ‡ii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Rb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¨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Avq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weeiYx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‰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Zix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Ki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|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010400" algn="r"/>
              </a:tabLst>
            </a:pP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	M) 2012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mv‡ji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31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wW‡m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¤^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i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Zvwi‡Li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cÖwZôv‡bi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Avw_©K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Ae¯’vi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weeibx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ˆ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Zix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Ki</a:t>
            </a:r>
            <a:r>
              <a:rPr lang="en-US" sz="32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|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381000"/>
          <a:ext cx="7924802" cy="6254496"/>
        </p:xfrm>
        <a:graphic>
          <a:graphicData uri="http://schemas.openxmlformats.org/drawingml/2006/table">
            <a:tbl>
              <a:tblPr/>
              <a:tblGrid>
                <a:gridCol w="4401153"/>
                <a:gridCol w="1759620"/>
                <a:gridCol w="1764029"/>
              </a:tblGrid>
              <a:tr h="3393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weeiY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†</a:t>
                      </a: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WweU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UvKv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)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‡µ</a:t>
                      </a: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wWU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UvKv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)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D‡Ëvjb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 I </a:t>
                      </a: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g~jab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  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6,000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1,55,000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BRviv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m¤úwË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 (20 </a:t>
                      </a: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eQ‡ii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dirty="0" err="1" smtClean="0">
                          <a:latin typeface="SutonnyMJ"/>
                          <a:ea typeface="Times New Roman"/>
                          <a:cs typeface="Times New Roman"/>
                        </a:rPr>
                        <a:t>Rb</a:t>
                      </a:r>
                      <a:r>
                        <a:rPr lang="en-US" sz="2400" b="1" dirty="0" smtClean="0">
                          <a:latin typeface="SutonnyMJ" pitchFamily="2" charset="0"/>
                          <a:cs typeface="SutonnyMJ" pitchFamily="2" charset="0"/>
                        </a:rPr>
                        <a:t>¨</a:t>
                      </a:r>
                      <a:r>
                        <a:rPr lang="en-US" sz="2400" b="1" dirty="0" smtClean="0">
                          <a:latin typeface="SutonnyMJ"/>
                          <a:ea typeface="Times New Roman"/>
                          <a:cs typeface="Times New Roman"/>
                        </a:rPr>
                        <a:t>)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 smtClean="0">
                          <a:latin typeface="SutonnyMJ"/>
                          <a:ea typeface="Times New Roman"/>
                          <a:cs typeface="Times New Roman"/>
                        </a:rPr>
                        <a:t>30,000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--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hš¿cvwZ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35,000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--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10% </a:t>
                      </a: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wewb‡qvM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2400" b="1" dirty="0" smtClean="0">
                          <a:latin typeface="SutonnyMJ"/>
                          <a:ea typeface="Times New Roman"/>
                          <a:cs typeface="Times New Roman"/>
                        </a:rPr>
                        <a:t>01.07.2015)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50,000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--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AvmevecÎ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10,000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endParaRPr lang="en-US" sz="2400" b="1" dirty="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cÖviw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¤¢K </a:t>
                      </a: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gRy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` </a:t>
                      </a:r>
                      <a:r>
                        <a:rPr lang="en-US" sz="2400" b="1" dirty="0" err="1" smtClean="0">
                          <a:latin typeface="SutonnyMJ"/>
                          <a:ea typeface="Times New Roman"/>
                          <a:cs typeface="Times New Roman"/>
                        </a:rPr>
                        <a:t>cb</a:t>
                      </a:r>
                      <a:r>
                        <a:rPr lang="en-US" sz="2400" b="1" dirty="0" smtClean="0">
                          <a:latin typeface="SutonnyMJ" pitchFamily="2" charset="0"/>
                          <a:cs typeface="SutonnyMJ" pitchFamily="2" charset="0"/>
                        </a:rPr>
                        <a:t>¨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8,500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endParaRPr lang="en-US" sz="2400" b="1" dirty="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 err="1" smtClean="0">
                          <a:latin typeface="SutonnyMJ"/>
                          <a:ea typeface="Times New Roman"/>
                          <a:cs typeface="Times New Roman"/>
                        </a:rPr>
                        <a:t>cY</a:t>
                      </a:r>
                      <a:r>
                        <a:rPr lang="en-US" sz="2400" b="1" dirty="0" smtClean="0">
                          <a:latin typeface="SutonnyMJ" pitchFamily="2" charset="0"/>
                          <a:cs typeface="SutonnyMJ" pitchFamily="2" charset="0"/>
                        </a:rPr>
                        <a:t>¨ </a:t>
                      </a:r>
                      <a:r>
                        <a:rPr lang="en-US" sz="2400" b="1" dirty="0" smtClean="0">
                          <a:latin typeface="SutonnyMJ"/>
                          <a:ea typeface="Times New Roman"/>
                          <a:cs typeface="Times New Roman"/>
                        </a:rPr>
                        <a:t>µq 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weµq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51,900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72,500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 err="1">
                          <a:latin typeface="SutonnyMJ"/>
                          <a:ea typeface="Times New Roman"/>
                          <a:cs typeface="Times New Roman"/>
                        </a:rPr>
                        <a:t>gRywi</a:t>
                      </a: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11,500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--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‡eZb 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6,000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--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fvov 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5,600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--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weÁvcb 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5,500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--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wegv †mjvgx 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7,000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--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`vjvb‡KvVv 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20,000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--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12% FY (</a:t>
                      </a:r>
                      <a:r>
                        <a:rPr lang="en-US" sz="2400" b="1" dirty="0" smtClean="0">
                          <a:latin typeface="SutonnyMJ"/>
                          <a:ea typeface="Times New Roman"/>
                          <a:cs typeface="Times New Roman"/>
                        </a:rPr>
                        <a:t>01.07.2015)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--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20,000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‡`bv`vi I cvIbv`vi 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15,000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18,000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nv‡Z bM` 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>
                          <a:latin typeface="SutonnyMJ"/>
                          <a:ea typeface="Times New Roman"/>
                          <a:cs typeface="Times New Roman"/>
                        </a:rPr>
                        <a:t>3,500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dirty="0">
                          <a:latin typeface="SutonnyMJ"/>
                          <a:ea typeface="Times New Roman"/>
                          <a:cs typeface="Times New Roman"/>
                        </a:rPr>
                        <a:t>--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25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endParaRPr lang="en-US" sz="2400" b="1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u="dbl">
                          <a:latin typeface="SutonnyMJ"/>
                          <a:ea typeface="Times New Roman"/>
                          <a:cs typeface="Times New Roman"/>
                        </a:rPr>
                        <a:t>2,65,500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6858000" algn="r"/>
                        </a:tabLst>
                      </a:pPr>
                      <a:r>
                        <a:rPr lang="en-US" sz="2400" b="1" u="dbl" dirty="0">
                          <a:latin typeface="SutonnyMJ"/>
                          <a:ea typeface="Times New Roman"/>
                          <a:cs typeface="Times New Roman"/>
                        </a:rPr>
                        <a:t>2,65,500 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" y="0"/>
            <a:ext cx="807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2015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mv‡ji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31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wW‡m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¤^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i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Zvwi‡L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Rbve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mvC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`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‡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iIqvwgj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wbgœiƒc</a:t>
            </a:r>
            <a:r>
              <a:rPr lang="en-US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: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5720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  <a:tab pos="6858000" algn="r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 	 </a:t>
            </a:r>
            <a:endParaRPr lang="en-US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  <a:tab pos="6858000" algn="r"/>
              </a:tabLst>
            </a:pP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mgš^q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mg~n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55588" algn="l"/>
                <a:tab pos="6858000" algn="r"/>
              </a:tabLst>
            </a:pPr>
            <a:r>
              <a:rPr lang="en-US" sz="2800" b="1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1|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mgvcbx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gRy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`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cY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¨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20,500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UvKv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  <a:tab pos="6858000" algn="r"/>
              </a:tabLst>
            </a:pP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2|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gRywi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2,000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UvKv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eZb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2,500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UvKv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e‡Kqv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c¶všÍ‡i</a:t>
            </a: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  <a:tab pos="6858000" algn="r"/>
              </a:tabLst>
            </a:pP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    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fvov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1,500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UvKv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AwMÖg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cÖ`Ë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i‡q‡Q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  <a:tab pos="6858000" algn="r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	 3|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weÁvcb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Li‡Pi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Aa©vsk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cieZx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©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eQ‡ii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Rb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¨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wejw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¤^Z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  <a:tab pos="6858000" algn="r"/>
              </a:tabLst>
            </a:pP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4|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wewea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†`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bv`v‡ii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1,000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UvKv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Av`vq‡hvM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¨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bq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Aewkó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ea typeface="Times New Roman" pitchFamily="18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  <a:tab pos="6858000" algn="r"/>
              </a:tabLst>
            </a:pP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†`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bv`v‡ii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5%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wb‡q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Abv`vqx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cvIbv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mwÂwZ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Ki‡Z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n‡e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  <a:tab pos="6858000" algn="r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  5|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hš¿cvwZi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Dci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5% `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vjvb‡KvVvi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2.5%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Avmevec‡Îi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Dci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  <a:tab pos="6858000" algn="r"/>
              </a:tabLst>
            </a:pPr>
            <a:r>
              <a:rPr lang="en-US" sz="2800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10%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AePq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©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Ki‡Z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n‡e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  <a:tab pos="6858000" algn="r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	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KiYxq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  <a:tab pos="6858000" algn="r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	K)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PjwZ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`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v‡qi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cwigvY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wbY©q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  	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  <a:tab pos="6858000" algn="r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	L) †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gvU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jvf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18,600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UvKv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a‡i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wbU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jvf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¶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wZ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wbY©q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 	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  <a:tab pos="6858000" algn="r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	M) 2015mv‡ji 31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wW‡m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¤^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Zvwi‡L</a:t>
            </a:r>
            <a:r>
              <a:rPr lang="en-US" sz="2800" dirty="0" err="1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gvU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m¤ú‡`i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cwigvY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wbY©q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  	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-152400"/>
            <a:ext cx="9372600" cy="917174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9600" dirty="0" smtClean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?</a:t>
            </a: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628</TotalTime>
  <Words>331</Words>
  <Application>Microsoft Office PowerPoint</Application>
  <PresentationFormat>On-screen Show (4:3)</PresentationFormat>
  <Paragraphs>151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PC-18</dc:creator>
  <cp:lastModifiedBy>Lotus Computer</cp:lastModifiedBy>
  <cp:revision>143</cp:revision>
  <dcterms:created xsi:type="dcterms:W3CDTF">2015-04-25T03:20:04Z</dcterms:created>
  <dcterms:modified xsi:type="dcterms:W3CDTF">2016-11-09T09:12:41Z</dcterms:modified>
</cp:coreProperties>
</file>